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73" r:id="rId15"/>
    <p:sldId id="299" r:id="rId16"/>
    <p:sldId id="296" r:id="rId17"/>
    <p:sldId id="277" r:id="rId18"/>
    <p:sldId id="295" r:id="rId19"/>
    <p:sldId id="288" r:id="rId20"/>
    <p:sldId id="289" r:id="rId21"/>
    <p:sldId id="293" r:id="rId22"/>
    <p:sldId id="281" r:id="rId23"/>
    <p:sldId id="292" r:id="rId24"/>
    <p:sldId id="268" r:id="rId25"/>
    <p:sldId id="271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h9Q2TTau0Q6n2a40R2TQ8HZYbk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277" autoAdjust="0"/>
    <p:restoredTop sz="94672"/>
  </p:normalViewPr>
  <p:slideViewPr>
    <p:cSldViewPr snapToGrid="0" snapToObjects="1">
      <p:cViewPr varScale="1">
        <p:scale>
          <a:sx n="84" d="100"/>
          <a:sy n="84" d="100"/>
        </p:scale>
        <p:origin x="10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6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77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9e5c7c994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g109e5c7c994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9e5c7c994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g109e5c7c994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9e5c7c994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g109e5c7c994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030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509302db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9" name="Google Shape;199;g11509302db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509302db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g11509302db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9999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509302db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9" name="Google Shape;199;g11509302db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4927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509302db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9" name="Google Shape;199;g11509302db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160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1509302db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g11509302db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131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9e5c7c994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9" name="Google Shape;209;g109e5c7c994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2357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9e5c7c994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109e5c7c994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6013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045ac06a2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g1045ac06a2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9e5c7c994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109e5c7c994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2457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9e5c7c994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109e5c7c994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980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9e5c7c994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109e5c7c994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7103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9e5c7c994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109e5c7c994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3786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9e5c7c994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109e5c7c994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82738a0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4" name="Google Shape;254;g1182738a0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45ac06a2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g1045ac06a2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9e5c7c99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g109e5c7c99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2c7397e2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0" name="Google Shape;160;g102c7397e2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9e5c7c994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8" name="Google Shape;168;g109e5c7c994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282462" y="131781"/>
            <a:ext cx="8579100" cy="13833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521825" y="296400"/>
            <a:ext cx="8355000" cy="10692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nl" b="1" dirty="0">
                <a:solidFill>
                  <a:srgbClr val="0000FF"/>
                </a:solidFill>
              </a:rPr>
              <a:t>vzw IMPORE</a:t>
            </a:r>
            <a:endParaRPr b="1" dirty="0">
              <a:solidFill>
                <a:srgbClr val="0000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endParaRPr sz="3100" b="1" dirty="0">
              <a:solidFill>
                <a:srgbClr val="0000FF"/>
              </a:solidFill>
            </a:endParaRPr>
          </a:p>
        </p:txBody>
      </p:sp>
      <p:pic>
        <p:nvPicPr>
          <p:cNvPr id="86" name="Google Shape;86;p1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521825" y="2438995"/>
            <a:ext cx="1495504" cy="20717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"/>
          <p:cNvCxnSpPr/>
          <p:nvPr/>
        </p:nvCxnSpPr>
        <p:spPr>
          <a:xfrm>
            <a:off x="2640334" y="1947614"/>
            <a:ext cx="0" cy="2743200"/>
          </a:xfrm>
          <a:prstGeom prst="straightConnector1">
            <a:avLst/>
          </a:prstGeom>
          <a:noFill/>
          <a:ln w="101600" cap="flat" cmpd="dbl">
            <a:solidFill>
              <a:srgbClr val="6AA8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1"/>
          <p:cNvSpPr txBox="1"/>
          <p:nvPr/>
        </p:nvSpPr>
        <p:spPr>
          <a:xfrm>
            <a:off x="2837794" y="1510524"/>
            <a:ext cx="6148552" cy="427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3600" i="1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nl-BE" sz="36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Overzicht activiteiten/projecten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lang="nl-BE" sz="3600" dirty="0" smtClean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nl-BE" sz="3200" b="0" i="1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GANSHOREN, 11-10-2025</a:t>
            </a:r>
            <a:endParaRPr lang="en-US" sz="3200" b="0" i="1" u="none" strike="noStrike" cap="none" dirty="0" smtClean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3600" i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3600" i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r>
              <a:rPr lang="en-US" sz="3600" i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800" i="1" dirty="0" err="1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2800" i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. Prof. Luk CANNOODT, PhD</a:t>
            </a:r>
            <a:r>
              <a:rPr lang="nl-BE" sz="2800" b="0" i="0" u="none" strike="noStrike" cap="none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</a:t>
            </a:r>
            <a:endParaRPr lang="nl-BE" sz="2800" b="0" i="0" u="none" strike="noStrike" cap="none" dirty="0">
              <a:solidFill>
                <a:srgbClr val="00B0F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nl-BE" sz="12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</a:t>
            </a:r>
            <a:r>
              <a:rPr lang="nl-BE" sz="18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</a:t>
            </a:r>
            <a:endParaRPr lang="nl-BE" sz="1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nl-BE" sz="1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			          </a:t>
            </a:r>
            <a:endParaRPr lang="nl-BE" sz="1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lang="nl-BE" sz="1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9e5c7c994_0_187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109e5c7c994_0_187"/>
          <p:cNvSpPr txBox="1">
            <a:spLocks noGrp="1"/>
          </p:cNvSpPr>
          <p:nvPr>
            <p:ph type="title"/>
          </p:nvPr>
        </p:nvSpPr>
        <p:spPr>
          <a:xfrm>
            <a:off x="706876" y="402077"/>
            <a:ext cx="7772700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 dirty="0" smtClean="0">
                <a:solidFill>
                  <a:srgbClr val="0000FF"/>
                </a:solidFill>
              </a:rPr>
              <a:t>CHEZ MARRAINE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182" name="Google Shape;182;g109e5c7c994_0_187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109e5c7c994_0_187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09e5c7c994_0_187"/>
          <p:cNvSpPr txBox="1"/>
          <p:nvPr/>
        </p:nvSpPr>
        <p:spPr>
          <a:xfrm>
            <a:off x="244225" y="501900"/>
            <a:ext cx="1458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6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1 </a:t>
            </a:r>
            <a:endParaRPr sz="16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6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Chez Marraine</a:t>
            </a:r>
            <a:endParaRPr sz="16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109e5c7c994_0_187"/>
          <p:cNvSpPr txBox="1"/>
          <p:nvPr/>
        </p:nvSpPr>
        <p:spPr>
          <a:xfrm>
            <a:off x="0" y="1394375"/>
            <a:ext cx="89349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fbeelding 2" descr="Afbeelding met buitenshuis, wolk, gebouw, plant&#10;&#10;Automatisch gegenereerde beschrijving">
            <a:extLst>
              <a:ext uri="{FF2B5EF4-FFF2-40B4-BE49-F238E27FC236}">
                <a16:creationId xmlns:a16="http://schemas.microsoft.com/office/drawing/2014/main" id="{C1A9A58F-C467-E199-24BA-39BE181C9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" y="1229479"/>
            <a:ext cx="6979920" cy="46760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9e5c7c994_0_232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109e5c7c994_0_232"/>
          <p:cNvSpPr txBox="1">
            <a:spLocks noGrp="1"/>
          </p:cNvSpPr>
          <p:nvPr>
            <p:ph type="title"/>
          </p:nvPr>
        </p:nvSpPr>
        <p:spPr>
          <a:xfrm>
            <a:off x="706876" y="402077"/>
            <a:ext cx="7772700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 dirty="0" smtClean="0">
                <a:solidFill>
                  <a:srgbClr val="0000FF"/>
                </a:solidFill>
              </a:rPr>
              <a:t>RIMMAP-project 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193" name="Google Shape;193;g109e5c7c994_0_232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109e5c7c994_0_232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109e5c7c994_0_232"/>
          <p:cNvSpPr txBox="1"/>
          <p:nvPr/>
        </p:nvSpPr>
        <p:spPr>
          <a:xfrm>
            <a:off x="304150" y="378750"/>
            <a:ext cx="1577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6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2     </a:t>
            </a:r>
            <a:endParaRPr sz="16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6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Verbeteren </a:t>
            </a:r>
            <a:endParaRPr sz="16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6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eerstelijnszorg</a:t>
            </a:r>
            <a:endParaRPr sz="16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109e5c7c994_0_232"/>
          <p:cNvSpPr txBox="1"/>
          <p:nvPr/>
        </p:nvSpPr>
        <p:spPr>
          <a:xfrm>
            <a:off x="0" y="1509525"/>
            <a:ext cx="8934900" cy="347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1900" b="1" u="sng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RIMMAP</a:t>
            </a:r>
            <a:r>
              <a:rPr lang="nl" dirty="0">
                <a:solidFill>
                  <a:srgbClr val="0070C0"/>
                </a:solidFill>
                <a:ea typeface="Calibri"/>
              </a:rPr>
              <a:t> </a:t>
            </a:r>
            <a:r>
              <a:rPr lang="nl" sz="19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nl" sz="19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educing </a:t>
            </a:r>
            <a:r>
              <a:rPr lang="nl" sz="19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nfant </a:t>
            </a:r>
            <a:r>
              <a:rPr lang="nl" sz="19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ortality and </a:t>
            </a:r>
            <a:r>
              <a:rPr lang="nl" sz="19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orbidity </a:t>
            </a:r>
            <a:r>
              <a:rPr lang="nl" sz="19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mong </a:t>
            </a:r>
            <a:r>
              <a:rPr lang="nl" sz="19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reterms</a:t>
            </a: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900"/>
              <a:buFont typeface="Calibri"/>
              <a:buChar char="-"/>
            </a:pPr>
            <a:endParaRPr lang="nl" sz="19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900"/>
              <a:buFont typeface="Calibri"/>
              <a:buChar char="-"/>
            </a:pP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Opvolging van baby’s met </a:t>
            </a:r>
            <a:r>
              <a:rPr lang="nl" sz="19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LGG 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(&lt; </a:t>
            </a:r>
            <a:r>
              <a:rPr lang="nl" sz="19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2000-2500g) 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die ontslagen zijn uit het districtsziekenhuis en nu in het district HUYE </a:t>
            </a:r>
            <a:r>
              <a:rPr lang="nl" sz="19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wonen tot ze 1 jaar zijn</a:t>
            </a: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900"/>
              <a:buFont typeface="Calibri"/>
              <a:buChar char="-"/>
            </a:pPr>
            <a:endParaRPr lang="nl" sz="19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900"/>
              <a:buFont typeface="Calibri"/>
              <a:buChar char="-"/>
            </a:pPr>
            <a:r>
              <a:rPr lang="nl" sz="19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Eenmalig: Algemene check-up in Chez Marraine van hen die 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 jaar geworden </a:t>
            </a:r>
            <a:r>
              <a:rPr lang="nl" sz="19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zijn</a:t>
            </a: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900"/>
              <a:buFont typeface="Calibri"/>
              <a:buChar char="-"/>
            </a:pPr>
            <a:endParaRPr lang="nl" sz="1900" b="0" i="0" u="none" strike="noStrike" cap="none" dirty="0" smtClean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900"/>
              <a:buFont typeface="Calibri"/>
              <a:buChar char="-"/>
            </a:pP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nl-BE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erdere opvolging van kindjes met medische problemen en/of ernstig ondervoed</a:t>
            </a:r>
            <a:endParaRPr lang="nl-BE" sz="19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19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9e5c7c994_0_232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109e5c7c994_0_232"/>
          <p:cNvSpPr txBox="1">
            <a:spLocks noGrp="1"/>
          </p:cNvSpPr>
          <p:nvPr>
            <p:ph type="title"/>
          </p:nvPr>
        </p:nvSpPr>
        <p:spPr>
          <a:xfrm>
            <a:off x="706876" y="402077"/>
            <a:ext cx="7772700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 dirty="0" smtClean="0">
                <a:solidFill>
                  <a:srgbClr val="0000FF"/>
                </a:solidFill>
              </a:rPr>
              <a:t>RIMMAP-project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193" name="Google Shape;193;g109e5c7c994_0_232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109e5c7c994_0_232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109e5c7c994_0_232"/>
          <p:cNvSpPr txBox="1"/>
          <p:nvPr/>
        </p:nvSpPr>
        <p:spPr>
          <a:xfrm>
            <a:off x="304150" y="378750"/>
            <a:ext cx="1577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6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2     </a:t>
            </a:r>
            <a:endParaRPr sz="16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6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Verbeteren </a:t>
            </a:r>
            <a:endParaRPr sz="16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6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eerstelijnszorg</a:t>
            </a:r>
            <a:endParaRPr sz="16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97E98B-67AC-9243-8F52-6230DF633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9778"/>
            <a:ext cx="2293298" cy="3632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19C3EC5-AFB4-ED4D-8710-87B10396B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8691" y="1277637"/>
            <a:ext cx="2315310" cy="3510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F5DEA7C-063B-D548-ABE4-D41E5FB72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763" y="1990846"/>
            <a:ext cx="2299928" cy="31526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040A9E3-0CCE-0D45-A5AB-F5FC4D528E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3298" y="1277637"/>
            <a:ext cx="2299928" cy="2738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4825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509302dbf_0_35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11509302dbf_0_35"/>
          <p:cNvSpPr txBox="1">
            <a:spLocks noGrp="1"/>
          </p:cNvSpPr>
          <p:nvPr>
            <p:ph type="title"/>
          </p:nvPr>
        </p:nvSpPr>
        <p:spPr>
          <a:xfrm>
            <a:off x="706876" y="402077"/>
            <a:ext cx="7772700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 dirty="0" smtClean="0">
                <a:solidFill>
                  <a:srgbClr val="0000FF"/>
                </a:solidFill>
              </a:rPr>
              <a:t>MAMA-project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203" name="Google Shape;203;g11509302dbf_0_35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1509302dbf_0_35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11509302dbf_0_35"/>
          <p:cNvSpPr txBox="1"/>
          <p:nvPr/>
        </p:nvSpPr>
        <p:spPr>
          <a:xfrm>
            <a:off x="248350" y="146325"/>
            <a:ext cx="1875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5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lang="nl" sz="15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3a</a:t>
            </a: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5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Strijd tegen ondervoeding     jonge kinderen</a:t>
            </a: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11509302dbf_0_35"/>
          <p:cNvSpPr txBox="1"/>
          <p:nvPr/>
        </p:nvSpPr>
        <p:spPr>
          <a:xfrm>
            <a:off x="0" y="1509525"/>
            <a:ext cx="8934900" cy="369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nl" sz="1900" b="1" i="0" u="sng" strike="noStrike" cap="none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MAMA 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nl" sz="19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others </a:t>
            </a:r>
            <a:r>
              <a:rPr lang="nl" sz="19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gainst </a:t>
            </a:r>
            <a:r>
              <a:rPr lang="nl" sz="19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alnutrition </a:t>
            </a:r>
            <a:r>
              <a:rPr lang="nl" sz="19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nl" sz="19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ssociation </a:t>
            </a:r>
            <a:endParaRPr sz="19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>
              <a:buClr>
                <a:srgbClr val="00B050"/>
              </a:buClr>
              <a:buSzPts val="1900"/>
              <a:buFont typeface="Calibri"/>
              <a:buChar char="-"/>
            </a:pP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NGO UMUBANO-IMPORE </a:t>
            </a: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begeleidt (zelf opgerichte)</a:t>
            </a:r>
            <a:r>
              <a:rPr lang="nl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associaties van Moeders Tegen </a:t>
            </a: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Ondervoeding in meerdere sectoren van het district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HUYE</a:t>
            </a:r>
          </a:p>
          <a:p>
            <a:pPr marL="457200" lvl="0" indent="-349250">
              <a:buClr>
                <a:srgbClr val="00B050"/>
              </a:buClr>
              <a:buSzPts val="1900"/>
              <a:buFont typeface="Calibri"/>
              <a:buChar char="-"/>
            </a:pPr>
            <a:endParaRPr lang="nl" sz="1900" dirty="0" smtClean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>
              <a:buClr>
                <a:srgbClr val="00B050"/>
              </a:buClr>
              <a:buSzPts val="1900"/>
              <a:buFont typeface="Calibri"/>
              <a:buChar char="-"/>
            </a:pP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WAAR? In de administratieve cellen met meest ondervoede kinderen &lt; 5 jaar</a:t>
            </a:r>
          </a:p>
          <a:p>
            <a:pPr marL="107950" lvl="0">
              <a:buClr>
                <a:srgbClr val="00B050"/>
              </a:buClr>
              <a:buSzPts val="1900"/>
            </a:pP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	 Momenteel 12 MAMAs , waarvan 5 in RUSATIRA SECTOR</a:t>
            </a:r>
          </a:p>
          <a:p>
            <a:pPr marL="107950" lvl="0">
              <a:buClr>
                <a:srgbClr val="00B050"/>
              </a:buClr>
              <a:buSzPts val="1900"/>
            </a:pP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	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BUHIMBA, GAFUMBA, KIMIREHE, KIRUHURA, MUGOGWE</a:t>
            </a:r>
          </a:p>
          <a:p>
            <a:pPr marL="107950" lvl="0">
              <a:buClr>
                <a:srgbClr val="00B050"/>
              </a:buClr>
              <a:buSzPts val="1900"/>
            </a:pPr>
            <a:endParaRPr lang="nl" sz="1900" dirty="0" smtClean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>
              <a:buClr>
                <a:srgbClr val="00B050"/>
              </a:buClr>
              <a:buSzPts val="1900"/>
              <a:buFont typeface="Calibri"/>
              <a:buChar char="-"/>
            </a:pP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Gestart in 2018</a:t>
            </a:r>
          </a:p>
          <a:p>
            <a:pPr marL="914400" lvl="1" indent="-349250">
              <a:buClr>
                <a:srgbClr val="00B050"/>
              </a:buClr>
              <a:buSzPts val="1900"/>
              <a:buFont typeface="Calibri"/>
              <a:buChar char="○"/>
            </a:pPr>
            <a:r>
              <a:rPr lang="nl-BE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Huren van landbouwgronden voor deze MAMAs</a:t>
            </a:r>
          </a:p>
          <a:p>
            <a:pPr marL="914400" lvl="1" indent="-349250">
              <a:buClr>
                <a:srgbClr val="00B050"/>
              </a:buClr>
              <a:buSzPts val="1900"/>
              <a:buFont typeface="Calibri"/>
              <a:buChar char="○"/>
            </a:pPr>
            <a:r>
              <a:rPr lang="nl-BE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Ter </a:t>
            </a:r>
            <a:r>
              <a:rPr lang="nl-BE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beschikking stellen van zaden en organische meststoffen</a:t>
            </a:r>
          </a:p>
          <a:p>
            <a:pPr marL="914400" lvl="1" indent="-349250">
              <a:buClr>
                <a:srgbClr val="00B050"/>
              </a:buClr>
              <a:buSzPts val="1900"/>
              <a:buFont typeface="Calibri"/>
              <a:buChar char="○"/>
            </a:pP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Ter beschikking stellen van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werktuigen</a:t>
            </a:r>
            <a:endParaRPr lang="nl" sz="1900" dirty="0" smtClean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509302dbf_0_35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11509302dbf_0_35"/>
          <p:cNvSpPr txBox="1">
            <a:spLocks noGrp="1"/>
          </p:cNvSpPr>
          <p:nvPr>
            <p:ph type="title"/>
          </p:nvPr>
        </p:nvSpPr>
        <p:spPr>
          <a:xfrm>
            <a:off x="706876" y="402077"/>
            <a:ext cx="7772700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 dirty="0" smtClean="0">
                <a:solidFill>
                  <a:srgbClr val="0000FF"/>
                </a:solidFill>
              </a:rPr>
              <a:t>MAMA-project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203" name="Google Shape;203;g11509302dbf_0_35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1509302dbf_0_35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11509302dbf_0_35"/>
          <p:cNvSpPr txBox="1"/>
          <p:nvPr/>
        </p:nvSpPr>
        <p:spPr>
          <a:xfrm>
            <a:off x="248350" y="146325"/>
            <a:ext cx="1875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5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lang="nl" sz="15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3a</a:t>
            </a: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5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Strijd tegen ondervoeding     jonge kinderen</a:t>
            </a: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7945785-E820-5849-BE01-B3B9A7CA6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270" y="1414869"/>
            <a:ext cx="2934116" cy="3602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6CD9CC-58B6-D14E-B57E-1F49C223B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898" y="1757855"/>
            <a:ext cx="2579922" cy="33856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2D7C2B8-B246-F346-A8E4-FFFDD9A83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545021"/>
            <a:ext cx="3310758" cy="3598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31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509302dbf_0_35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11509302dbf_0_35"/>
          <p:cNvSpPr txBox="1">
            <a:spLocks noGrp="1"/>
          </p:cNvSpPr>
          <p:nvPr>
            <p:ph type="title"/>
          </p:nvPr>
        </p:nvSpPr>
        <p:spPr>
          <a:xfrm>
            <a:off x="706876" y="402077"/>
            <a:ext cx="7772700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 dirty="0" smtClean="0">
                <a:solidFill>
                  <a:srgbClr val="0000FF"/>
                </a:solidFill>
              </a:rPr>
              <a:t>MAMA-project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203" name="Google Shape;203;g11509302dbf_0_35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1509302dbf_0_35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11509302dbf_0_35"/>
          <p:cNvSpPr txBox="1"/>
          <p:nvPr/>
        </p:nvSpPr>
        <p:spPr>
          <a:xfrm>
            <a:off x="248350" y="146325"/>
            <a:ext cx="1875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5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lang="nl" sz="15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3a</a:t>
            </a: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5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Strijd tegen ondervoeding     jonge kinderen</a:t>
            </a: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11509302dbf_0_35"/>
          <p:cNvSpPr txBox="1"/>
          <p:nvPr/>
        </p:nvSpPr>
        <p:spPr>
          <a:xfrm>
            <a:off x="209100" y="1485227"/>
            <a:ext cx="8934900" cy="429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49250">
              <a:buClr>
                <a:srgbClr val="00B050"/>
              </a:buClr>
              <a:buSzPts val="1900"/>
              <a:buFont typeface="Calibri"/>
              <a:buChar char="-"/>
            </a:pPr>
            <a:r>
              <a:rPr lang="nl" sz="1900" u="sng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Meer recent</a:t>
            </a:r>
            <a:endParaRPr lang="nl" sz="1900" b="0" i="0" u="sng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9250">
              <a:buClr>
                <a:srgbClr val="00B050"/>
              </a:buClr>
              <a:buSzPts val="1900"/>
              <a:buFont typeface="Courier New" panose="02070309020205020404" pitchFamily="49" charset="0"/>
              <a:buChar char="o"/>
            </a:pPr>
            <a:r>
              <a:rPr lang="nl-BE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Aankopen </a:t>
            </a:r>
            <a:r>
              <a:rPr lang="nl-BE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van landbouwgronden voor deze MAMAs</a:t>
            </a: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900"/>
              <a:buFont typeface="Courier New" panose="02070309020205020404" pitchFamily="49" charset="0"/>
              <a:buChar char="o"/>
            </a:pP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Verdelen </a:t>
            </a: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fruitbomen en kleinvee aan leden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MAMA</a:t>
            </a: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900"/>
              <a:buFont typeface="Courier New" panose="02070309020205020404" pitchFamily="49" charset="0"/>
              <a:buChar char="o"/>
            </a:pPr>
            <a:endParaRPr lang="nl" sz="19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>
              <a:buClr>
                <a:srgbClr val="00B050"/>
              </a:buClr>
              <a:buSzPts val="1900"/>
              <a:buFont typeface="Calibri"/>
              <a:buChar char="-"/>
            </a:pPr>
            <a:r>
              <a:rPr lang="nl-BE" sz="1900" b="0" i="0" u="sng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Vanaf 2024</a:t>
            </a:r>
            <a:r>
              <a:rPr lang="nl-BE" sz="19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marL="457200" lvl="0" indent="-349250">
              <a:buClr>
                <a:srgbClr val="00B050"/>
              </a:buClr>
              <a:buSzPts val="1900"/>
              <a:buFont typeface="Calibri"/>
              <a:buChar char="-"/>
            </a:pPr>
            <a:r>
              <a:rPr lang="nl-BE" sz="19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Bouw </a:t>
            </a:r>
            <a:r>
              <a:rPr lang="nl-BE" sz="19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van een clubhuis per </a:t>
            </a:r>
            <a:r>
              <a:rPr lang="nl-BE" sz="19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MAMA</a:t>
            </a:r>
          </a:p>
          <a:p>
            <a:pPr marL="107950" lvl="0">
              <a:buClr>
                <a:srgbClr val="00B050"/>
              </a:buClr>
              <a:buSzPts val="1900"/>
            </a:pPr>
            <a:r>
              <a:rPr lang="nl-BE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1900" b="0" i="1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met vergaderzaal en extra kamer, douche en toilet, stockageruimte</a:t>
            </a:r>
            <a:endParaRPr lang="nl-BE" sz="1900" i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">
              <a:buClr>
                <a:srgbClr val="00B050"/>
              </a:buClr>
              <a:buSzPts val="1900"/>
            </a:pPr>
            <a:r>
              <a:rPr lang="nl-BE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1900" i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Regenwatercollectie</a:t>
            </a:r>
            <a:endParaRPr lang="nl-BE" sz="1900" i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0850" indent="-342900">
              <a:buClr>
                <a:srgbClr val="00B050"/>
              </a:buClr>
              <a:buSzPts val="1900"/>
              <a:buFontTx/>
              <a:buChar char="-"/>
            </a:pPr>
            <a:endParaRPr lang="nl-BE" sz="1900" i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">
              <a:buClr>
                <a:srgbClr val="00B050"/>
              </a:buClr>
              <a:buSzPts val="1900"/>
            </a:pPr>
            <a:r>
              <a:rPr lang="nl-BE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BE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 </a:t>
            </a:r>
            <a:r>
              <a:rPr lang="nl-BE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Reeds </a:t>
            </a:r>
            <a:r>
              <a:rPr lang="nl-BE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gebouwd in RUSATIRA Sector: BUHIMBA, KIRUHURA, MUGOGWE</a:t>
            </a:r>
          </a:p>
          <a:p>
            <a:pPr marL="107950">
              <a:buClr>
                <a:srgbClr val="00B050"/>
              </a:buClr>
              <a:buSzPts val="1900"/>
            </a:pPr>
            <a:endParaRPr lang="nl-BE" sz="19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" lvl="0">
              <a:buClr>
                <a:srgbClr val="00B050"/>
              </a:buClr>
              <a:buSzPts val="1900"/>
            </a:pPr>
            <a:r>
              <a:rPr lang="nl-BE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- Bouw gemeenschapskeuken per MAMA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lang="nl" sz="19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20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0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509302dbf_0_35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11509302dbf_0_35"/>
          <p:cNvSpPr txBox="1">
            <a:spLocks noGrp="1"/>
          </p:cNvSpPr>
          <p:nvPr>
            <p:ph type="title"/>
          </p:nvPr>
        </p:nvSpPr>
        <p:spPr>
          <a:xfrm>
            <a:off x="706876" y="402077"/>
            <a:ext cx="7772700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 dirty="0" smtClean="0">
                <a:solidFill>
                  <a:srgbClr val="0000FF"/>
                </a:solidFill>
              </a:rPr>
              <a:t>MAMA-project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203" name="Google Shape;203;g11509302dbf_0_35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1509302dbf_0_35"/>
          <p:cNvSpPr/>
          <p:nvPr/>
        </p:nvSpPr>
        <p:spPr>
          <a:xfrm>
            <a:off x="304150" y="171375"/>
            <a:ext cx="1338146" cy="1010850"/>
          </a:xfrm>
          <a:prstGeom prst="flowChartPunchedTap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11509302dbf_0_35"/>
          <p:cNvSpPr txBox="1"/>
          <p:nvPr/>
        </p:nvSpPr>
        <p:spPr>
          <a:xfrm>
            <a:off x="248350" y="146325"/>
            <a:ext cx="18753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5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lang="nl" sz="15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3b</a:t>
            </a: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5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Rurale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5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ontwikkeling</a:t>
            </a:r>
          </a:p>
        </p:txBody>
      </p:sp>
      <p:sp>
        <p:nvSpPr>
          <p:cNvPr id="206" name="Google Shape;206;g11509302dbf_0_35"/>
          <p:cNvSpPr txBox="1"/>
          <p:nvPr/>
        </p:nvSpPr>
        <p:spPr>
          <a:xfrm>
            <a:off x="0" y="1509525"/>
            <a:ext cx="8934900" cy="5463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nl" sz="1900" b="1" i="0" u="sng" strike="noStrike" cap="none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Verzelfstandiging van de MAMAs</a:t>
            </a:r>
            <a:endParaRPr sz="19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>
              <a:buClr>
                <a:srgbClr val="00B050"/>
              </a:buClr>
              <a:buSzPts val="1900"/>
              <a:buFont typeface="Calibri"/>
              <a:buChar char="-"/>
            </a:pP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Sedert 2024 zijn we gestart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met </a:t>
            </a:r>
            <a:r>
              <a:rPr lang="nl" sz="19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opleiding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leden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van de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MAMAs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om inkomens-generende activiteiten uit te voeren. Enkele voorbeelden:</a:t>
            </a:r>
          </a:p>
          <a:p>
            <a:pPr marL="914400" lvl="1" indent="-349250">
              <a:buClr>
                <a:srgbClr val="00B050"/>
              </a:buClr>
              <a:buSzPts val="1900"/>
              <a:buFont typeface="Courier New" panose="02070309020205020404" pitchFamily="49" charset="0"/>
              <a:buChar char="o"/>
            </a:pP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Productie en verkoop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tofu: </a:t>
            </a:r>
            <a:r>
              <a:rPr lang="nl" sz="1900" i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KIMIREHE, KIRUHURA</a:t>
            </a:r>
            <a:endParaRPr lang="nl" sz="1900" i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9250">
              <a:buClr>
                <a:srgbClr val="00B050"/>
              </a:buClr>
              <a:buSzPts val="1900"/>
              <a:buFont typeface="Courier New" panose="02070309020205020404" pitchFamily="49" charset="0"/>
              <a:buChar char="o"/>
            </a:pP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Productie en verkoop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beignets: </a:t>
            </a:r>
            <a:r>
              <a:rPr lang="nl" sz="1900" i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KIMIREHE</a:t>
            </a:r>
            <a:endParaRPr lang="nl" sz="1900" i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9250">
              <a:buClr>
                <a:srgbClr val="00B050"/>
              </a:buClr>
              <a:buSzPts val="1900"/>
              <a:buFont typeface="Courier New" panose="02070309020205020404" pitchFamily="49" charset="0"/>
              <a:buChar char="o"/>
            </a:pP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Brei- en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naaiopleiding: </a:t>
            </a:r>
            <a:r>
              <a:rPr lang="nl" sz="1900" i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KIRUHURA</a:t>
            </a:r>
            <a:endParaRPr lang="nl" sz="1900" i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9250">
              <a:buClr>
                <a:srgbClr val="00B050"/>
              </a:buClr>
              <a:buSzPts val="1900"/>
              <a:buFont typeface="Courier New" panose="02070309020205020404" pitchFamily="49" charset="0"/>
              <a:buChar char="o"/>
            </a:pP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Productie en verkoop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champignons: </a:t>
            </a:r>
            <a:r>
              <a:rPr lang="nl" sz="1900" i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GAFUMBA</a:t>
            </a:r>
            <a:endParaRPr lang="nl" sz="1900" i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9250">
              <a:buClr>
                <a:srgbClr val="00B050"/>
              </a:buClr>
              <a:buSzPts val="1900"/>
              <a:buFont typeface="Courier New" panose="02070309020205020404" pitchFamily="49" charset="0"/>
              <a:buChar char="o"/>
            </a:pP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Productie en verkoop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compost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nl" sz="1900" i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MUGOGWE</a:t>
            </a:r>
          </a:p>
          <a:p>
            <a:pPr marL="914400" lvl="1" indent="-349250">
              <a:buClr>
                <a:srgbClr val="00B050"/>
              </a:buClr>
              <a:buSzPts val="1900"/>
              <a:buFont typeface="Courier New" panose="02070309020205020404" pitchFamily="49" charset="0"/>
              <a:buChar char="o"/>
            </a:pP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Productie en  verkoop zeep: </a:t>
            </a:r>
            <a:r>
              <a:rPr lang="nl" sz="1900" i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BUHIMBA,  GAFUMBA</a:t>
            </a:r>
          </a:p>
          <a:p>
            <a:pPr marL="914400" lvl="1" indent="-349250">
              <a:buClr>
                <a:srgbClr val="00B050"/>
              </a:buClr>
              <a:buSzPts val="1900"/>
              <a:buFont typeface="Courier New" panose="02070309020205020404" pitchFamily="49" charset="0"/>
              <a:buChar char="o"/>
            </a:pP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Aankoop en verkoop van oogsten (granen, groenten, fruit): </a:t>
            </a:r>
            <a:endParaRPr lang="nl" sz="19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50" lvl="1">
              <a:buClr>
                <a:srgbClr val="00B050"/>
              </a:buClr>
              <a:buSzPts val="1900"/>
            </a:pP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" sz="1900" i="1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BUHIMBA, KIMIREHE, KIRUHURA, MUGOGWE</a:t>
            </a:r>
          </a:p>
          <a:p>
            <a:pPr marL="457200" indent="-349250">
              <a:buClr>
                <a:srgbClr val="00B050"/>
              </a:buClr>
              <a:buSzPts val="1900"/>
              <a:buFont typeface="Calibri"/>
              <a:buChar char="-"/>
            </a:pP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Na de </a:t>
            </a:r>
            <a:r>
              <a:rPr lang="nl" sz="19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opleiding </a:t>
            </a:r>
            <a:r>
              <a:rPr lang="nl" sz="19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ontvangen ze eenmalig een </a:t>
            </a:r>
            <a:r>
              <a:rPr lang="nl" sz="19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startkapitaal</a:t>
            </a:r>
          </a:p>
          <a:p>
            <a:pPr marL="107950" lvl="0">
              <a:buClr>
                <a:srgbClr val="00B050"/>
              </a:buClr>
              <a:buSzPts val="1900"/>
            </a:pPr>
            <a:endParaRPr lang="nl" sz="1900" dirty="0" smtClean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900"/>
              <a:buFont typeface="Courier New" panose="02070309020205020404" pitchFamily="49" charset="0"/>
              <a:buChar char="o"/>
            </a:pPr>
            <a:endParaRPr lang="nl" sz="1900" dirty="0" smtClean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65150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900"/>
            </a:pPr>
            <a:endParaRPr lang="nl" sz="19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>
              <a:buClr>
                <a:srgbClr val="00B050"/>
              </a:buClr>
              <a:buSzPts val="1900"/>
              <a:buFont typeface="Calibri"/>
              <a:buChar char="-"/>
            </a:pPr>
            <a:endParaRPr sz="19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lang="nl" sz="19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20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18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509302dbf_0_35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11509302dbf_0_35"/>
          <p:cNvSpPr txBox="1">
            <a:spLocks noGrp="1"/>
          </p:cNvSpPr>
          <p:nvPr>
            <p:ph type="title"/>
          </p:nvPr>
        </p:nvSpPr>
        <p:spPr>
          <a:xfrm>
            <a:off x="706876" y="402077"/>
            <a:ext cx="7772700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 dirty="0" smtClean="0">
                <a:solidFill>
                  <a:srgbClr val="0000FF"/>
                </a:solidFill>
              </a:rPr>
              <a:t>MAMA-project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203" name="Google Shape;203;g11509302dbf_0_35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11509302dbf_0_35"/>
          <p:cNvSpPr/>
          <p:nvPr/>
        </p:nvSpPr>
        <p:spPr>
          <a:xfrm>
            <a:off x="296915" y="171375"/>
            <a:ext cx="1338146" cy="944064"/>
          </a:xfrm>
          <a:prstGeom prst="flowChartPunchedTap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11509302dbf_0_35"/>
          <p:cNvSpPr txBox="1"/>
          <p:nvPr/>
        </p:nvSpPr>
        <p:spPr>
          <a:xfrm>
            <a:off x="248350" y="146325"/>
            <a:ext cx="18753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5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lang="nl" sz="15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3b</a:t>
            </a: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5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Productie TOFU</a:t>
            </a: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fbeelding 2" descr="Afbeelding met binnen&#10;&#10;Automatisch gegenereerde beschrijving">
            <a:extLst>
              <a:ext uri="{FF2B5EF4-FFF2-40B4-BE49-F238E27FC236}">
                <a16:creationId xmlns:a16="http://schemas.microsoft.com/office/drawing/2014/main" id="{E3E053D1-0902-CD83-4D9C-1181746CD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57" y="1602397"/>
            <a:ext cx="1614775" cy="3233083"/>
          </a:xfrm>
          <a:prstGeom prst="rect">
            <a:avLst/>
          </a:prstGeom>
        </p:spPr>
      </p:pic>
      <p:pic>
        <p:nvPicPr>
          <p:cNvPr id="5" name="Afbeelding 4" descr="Afbeelding met grond, persoon, buiten, jongen&#10;&#10;Automatisch gegenereerde beschrijving">
            <a:extLst>
              <a:ext uri="{FF2B5EF4-FFF2-40B4-BE49-F238E27FC236}">
                <a16:creationId xmlns:a16="http://schemas.microsoft.com/office/drawing/2014/main" id="{C3CDBA36-54CD-FB5C-DA85-7615A2427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140" y="1229138"/>
            <a:ext cx="1832902" cy="2052000"/>
          </a:xfrm>
          <a:prstGeom prst="rect">
            <a:avLst/>
          </a:prstGeom>
        </p:spPr>
      </p:pic>
      <p:pic>
        <p:nvPicPr>
          <p:cNvPr id="7" name="Afbeelding 6" descr="Afbeelding met persoon, buiten, koken&#10;&#10;Automatisch gegenereerde beschrijving">
            <a:extLst>
              <a:ext uri="{FF2B5EF4-FFF2-40B4-BE49-F238E27FC236}">
                <a16:creationId xmlns:a16="http://schemas.microsoft.com/office/drawing/2014/main" id="{655A0FB9-9FFC-8B34-1F33-5192EB2A0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6572" y="1217028"/>
            <a:ext cx="2968632" cy="1944000"/>
          </a:xfrm>
          <a:prstGeom prst="rect">
            <a:avLst/>
          </a:prstGeom>
        </p:spPr>
      </p:pic>
      <p:pic>
        <p:nvPicPr>
          <p:cNvPr id="9" name="Afbeelding 8" descr="Afbeelding met kom, voedsel, pot, pan&#10;&#10;Automatisch gegenereerde beschrijving">
            <a:extLst>
              <a:ext uri="{FF2B5EF4-FFF2-40B4-BE49-F238E27FC236}">
                <a16:creationId xmlns:a16="http://schemas.microsoft.com/office/drawing/2014/main" id="{2D4E40CC-BB0E-FFB0-664B-55E57D0B2A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8212" y="1229138"/>
            <a:ext cx="2025288" cy="1885943"/>
          </a:xfrm>
          <a:prstGeom prst="rect">
            <a:avLst/>
          </a:prstGeom>
        </p:spPr>
      </p:pic>
      <p:pic>
        <p:nvPicPr>
          <p:cNvPr id="11" name="Afbeelding 10" descr="Afbeelding met grond, persoon&#10;&#10;Automatisch gegenereerde beschrijving">
            <a:extLst>
              <a:ext uri="{FF2B5EF4-FFF2-40B4-BE49-F238E27FC236}">
                <a16:creationId xmlns:a16="http://schemas.microsoft.com/office/drawing/2014/main" id="{8A480AF1-9CC8-1D7F-F08B-6929846A4C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2140" y="3281138"/>
            <a:ext cx="1832902" cy="2026450"/>
          </a:xfrm>
          <a:prstGeom prst="rect">
            <a:avLst/>
          </a:prstGeom>
        </p:spPr>
      </p:pic>
      <p:pic>
        <p:nvPicPr>
          <p:cNvPr id="13" name="Afbeelding 12" descr="Afbeelding met persoon&#10;&#10;Automatisch gegenereerde beschrijving">
            <a:extLst>
              <a:ext uri="{FF2B5EF4-FFF2-40B4-BE49-F238E27FC236}">
                <a16:creationId xmlns:a16="http://schemas.microsoft.com/office/drawing/2014/main" id="{EEDDD6BD-A8A3-D221-0604-4E929215A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6734" y="3127499"/>
            <a:ext cx="2066766" cy="2046481"/>
          </a:xfrm>
          <a:prstGeom prst="rect">
            <a:avLst/>
          </a:prstGeom>
        </p:spPr>
      </p:pic>
      <p:pic>
        <p:nvPicPr>
          <p:cNvPr id="15" name="Afbeelding 14" descr="Afbeelding met persoon, binnen, groep, mensen&#10;&#10;Automatisch gegenereerde beschrijving">
            <a:extLst>
              <a:ext uri="{FF2B5EF4-FFF2-40B4-BE49-F238E27FC236}">
                <a16:creationId xmlns:a16="http://schemas.microsoft.com/office/drawing/2014/main" id="{11771138-953F-19BB-EEC3-636647F9F0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6572" y="3218939"/>
            <a:ext cx="2968632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9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9e5c7c994_0_250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09e5c7c994_0_250"/>
          <p:cNvSpPr txBox="1">
            <a:spLocks noGrp="1"/>
          </p:cNvSpPr>
          <p:nvPr>
            <p:ph type="title"/>
          </p:nvPr>
        </p:nvSpPr>
        <p:spPr>
          <a:xfrm>
            <a:off x="1280160" y="402077"/>
            <a:ext cx="7199416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 dirty="0" smtClean="0">
                <a:solidFill>
                  <a:srgbClr val="0000FF"/>
                </a:solidFill>
              </a:rPr>
              <a:t>CYENDAJURU Primary School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213" name="Google Shape;213;g109e5c7c994_0_250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09e5c7c994_0_250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109e5c7c994_0_250"/>
          <p:cNvSpPr txBox="1"/>
          <p:nvPr/>
        </p:nvSpPr>
        <p:spPr>
          <a:xfrm>
            <a:off x="234400" y="327900"/>
            <a:ext cx="18753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r>
              <a:rPr lang="nl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0" i="0" u="none" strike="noStrike" cap="none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nl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Verbeteren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nl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infrastructuur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rurale school</a:t>
            </a:r>
            <a:r>
              <a:rPr lang="nl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109e5c7c994_0_250"/>
          <p:cNvSpPr txBox="1"/>
          <p:nvPr/>
        </p:nvSpPr>
        <p:spPr>
          <a:xfrm>
            <a:off x="0" y="1509525"/>
            <a:ext cx="8782493" cy="357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" sz="18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PROJECT CYENDAJURU</a:t>
            </a:r>
            <a:r>
              <a:rPr lang="nl" sz="18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1800" b="1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Primary School </a:t>
            </a:r>
            <a:r>
              <a:rPr lang="nl" sz="16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= </a:t>
            </a: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rurale school met </a:t>
            </a:r>
            <a:r>
              <a:rPr lang="nl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een duizendtal</a:t>
            </a: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leerlingen (kleuters + </a:t>
            </a:r>
            <a:r>
              <a:rPr lang="nl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</a:t>
            </a: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22 leerkrachten (in sector Simbi = Zuiden Rwanda)</a:t>
            </a:r>
            <a:endParaRPr sz="20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-"/>
            </a:pP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Toegangspoort + </a:t>
            </a:r>
            <a:r>
              <a:rPr lang="nl" sz="20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7 </a:t>
            </a: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extra klassen 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-"/>
            </a:pPr>
            <a:r>
              <a:rPr lang="nl-BE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nl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eerkrachtenlokaal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-"/>
            </a:pPr>
            <a:r>
              <a:rPr lang="nl-BE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erpleegpost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-"/>
            </a:pPr>
            <a:r>
              <a:rPr lang="nl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olyvalente zaal 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-"/>
            </a:pPr>
            <a:r>
              <a:rPr lang="nl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euken, refter en stockageruimtes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-"/>
            </a:pPr>
            <a:r>
              <a:rPr lang="nl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Bibliotheek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-"/>
            </a:pP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Regenwatercollectie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-"/>
            </a:pPr>
            <a:r>
              <a:rPr lang="nl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‘Moderne’ toiletten + toilet voor leerlingen met een handicap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-"/>
            </a:pPr>
            <a:r>
              <a:rPr lang="nl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Voetbalveld</a:t>
            </a:r>
          </a:p>
        </p:txBody>
      </p:sp>
    </p:spTree>
    <p:extLst>
      <p:ext uri="{BB962C8B-B14F-4D97-AF65-F5344CB8AC3E}">
        <p14:creationId xmlns:p14="http://schemas.microsoft.com/office/powerpoint/2010/main" val="2524324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9e5c7c994_0_250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09e5c7c994_0_250"/>
          <p:cNvSpPr txBox="1">
            <a:spLocks noGrp="1"/>
          </p:cNvSpPr>
          <p:nvPr>
            <p:ph type="title"/>
          </p:nvPr>
        </p:nvSpPr>
        <p:spPr>
          <a:xfrm>
            <a:off x="1221828" y="402077"/>
            <a:ext cx="7257748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 algn="ctr"/>
            <a:r>
              <a:rPr lang="nl" sz="4100" b="1" dirty="0">
                <a:solidFill>
                  <a:srgbClr val="0000FF"/>
                </a:solidFill>
              </a:rPr>
              <a:t>CYENDAJURU Primary School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213" name="Google Shape;213;g109e5c7c994_0_250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09e5c7c994_0_250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109e5c7c994_0_250"/>
          <p:cNvSpPr txBox="1"/>
          <p:nvPr/>
        </p:nvSpPr>
        <p:spPr>
          <a:xfrm>
            <a:off x="234400" y="327900"/>
            <a:ext cx="18753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-BE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        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Verbeteren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nl-BE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infrastructuur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rurale school</a:t>
            </a: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33C676-75E6-9797-2E52-46578B0AD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50" y="1605300"/>
            <a:ext cx="4267850" cy="34445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DE98F84-C0C5-E532-6646-0B78C350D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091" y="2282942"/>
            <a:ext cx="4102964" cy="2737341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CCB9DB0-2C54-0708-0D96-BE6594AA591B}"/>
              </a:ext>
            </a:extLst>
          </p:cNvPr>
          <p:cNvSpPr txBox="1"/>
          <p:nvPr/>
        </p:nvSpPr>
        <p:spPr>
          <a:xfrm>
            <a:off x="5655869" y="1520974"/>
            <a:ext cx="46079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800" b="1" dirty="0">
                <a:solidFill>
                  <a:srgbClr val="0070C0"/>
                </a:solidFill>
              </a:rPr>
              <a:t>WELKOM</a:t>
            </a:r>
          </a:p>
        </p:txBody>
      </p:sp>
    </p:spTree>
    <p:extLst>
      <p:ext uri="{BB962C8B-B14F-4D97-AF65-F5344CB8AC3E}">
        <p14:creationId xmlns:p14="http://schemas.microsoft.com/office/powerpoint/2010/main" val="45168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45ac06a2c_0_2"/>
          <p:cNvSpPr/>
          <p:nvPr/>
        </p:nvSpPr>
        <p:spPr>
          <a:xfrm>
            <a:off x="297662" y="210281"/>
            <a:ext cx="8579100" cy="13833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1045ac06a2c_0_2"/>
          <p:cNvSpPr txBox="1">
            <a:spLocks noGrp="1"/>
          </p:cNvSpPr>
          <p:nvPr>
            <p:ph type="title"/>
          </p:nvPr>
        </p:nvSpPr>
        <p:spPr>
          <a:xfrm>
            <a:off x="409700" y="561860"/>
            <a:ext cx="8355000" cy="583894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3100" b="1" dirty="0">
                <a:solidFill>
                  <a:srgbClr val="0000FF"/>
                </a:solidFill>
              </a:rPr>
              <a:t>Betekenis IMPORE                                    </a:t>
            </a:r>
            <a:endParaRPr sz="3100" b="1" dirty="0">
              <a:solidFill>
                <a:srgbClr val="0000FF"/>
              </a:solidFill>
            </a:endParaRPr>
          </a:p>
        </p:txBody>
      </p:sp>
      <p:pic>
        <p:nvPicPr>
          <p:cNvPr id="95" name="Google Shape;95;g1045ac06a2c_0_2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7941724" y="210277"/>
            <a:ext cx="935018" cy="1383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g1045ac06a2c_0_2"/>
          <p:cNvCxnSpPr/>
          <p:nvPr/>
        </p:nvCxnSpPr>
        <p:spPr>
          <a:xfrm>
            <a:off x="9251316" y="1920727"/>
            <a:ext cx="0" cy="2743200"/>
          </a:xfrm>
          <a:prstGeom prst="straightConnector1">
            <a:avLst/>
          </a:prstGeom>
          <a:noFill/>
          <a:ln w="101600" cap="flat" cmpd="dbl">
            <a:solidFill>
              <a:srgbClr val="6AA8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g1045ac06a2c_0_2"/>
          <p:cNvSpPr txBox="1"/>
          <p:nvPr/>
        </p:nvSpPr>
        <p:spPr>
          <a:xfrm>
            <a:off x="0" y="1803875"/>
            <a:ext cx="9055865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IMPORE staat voor:</a:t>
            </a:r>
            <a:r>
              <a:rPr lang="nl" sz="2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nl" sz="2400" b="1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nl" sz="2400" b="1" i="0" u="none" strike="noStrike" cap="none" dirty="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mproving </a:t>
            </a:r>
            <a:r>
              <a:rPr lang="nl" sz="2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nl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aternal and </a:t>
            </a:r>
            <a:r>
              <a:rPr lang="nl" sz="2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nl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ediatric </a:t>
            </a:r>
            <a:r>
              <a:rPr lang="nl" sz="2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nl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utcome: the </a:t>
            </a:r>
            <a:r>
              <a:rPr lang="nl" sz="2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nl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wandan </a:t>
            </a:r>
            <a:r>
              <a:rPr lang="nl" sz="24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xperience</a:t>
            </a:r>
            <a:endParaRPr sz="2400" b="1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Het is tevens een troostwoordje in het Kinyarwanda, vaak gebruikt wanneer een kind zich bezeert = </a:t>
            </a:r>
            <a:r>
              <a:rPr lang="nl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het komt wel goed</a:t>
            </a:r>
            <a:endParaRPr sz="2400" b="1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9e5c7c994_0_250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09e5c7c994_0_250"/>
          <p:cNvSpPr txBox="1">
            <a:spLocks noGrp="1"/>
          </p:cNvSpPr>
          <p:nvPr>
            <p:ph type="title"/>
          </p:nvPr>
        </p:nvSpPr>
        <p:spPr>
          <a:xfrm>
            <a:off x="1211580" y="402077"/>
            <a:ext cx="7267996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 algn="ctr"/>
            <a:r>
              <a:rPr lang="nl" sz="4100" b="1" dirty="0">
                <a:solidFill>
                  <a:srgbClr val="0000FF"/>
                </a:solidFill>
              </a:rPr>
              <a:t>CYENDAJURU Primary School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213" name="Google Shape;213;g109e5c7c994_0_250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09e5c7c994_0_250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109e5c7c994_0_250"/>
          <p:cNvSpPr txBox="1"/>
          <p:nvPr/>
        </p:nvSpPr>
        <p:spPr>
          <a:xfrm>
            <a:off x="234400" y="327900"/>
            <a:ext cx="18753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nl-BE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Verbeteren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nl-BE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infrastructuur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rurale school</a:t>
            </a: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Afbeelding 9" descr="Afbeelding met overdekt, meubels, computer, boek&#10;&#10;Automatisch gegenereerde beschrijving">
            <a:extLst>
              <a:ext uri="{FF2B5EF4-FFF2-40B4-BE49-F238E27FC236}">
                <a16:creationId xmlns:a16="http://schemas.microsoft.com/office/drawing/2014/main" id="{A45BC082-5D21-1C28-0F6A-22681F47F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99" y="1557679"/>
            <a:ext cx="4252281" cy="3585164"/>
          </a:xfrm>
          <a:prstGeom prst="rect">
            <a:avLst/>
          </a:prstGeom>
        </p:spPr>
      </p:pic>
      <p:pic>
        <p:nvPicPr>
          <p:cNvPr id="12" name="Afbeelding 11" descr="Afbeelding met buitenshuis, plant, boom, hemel&#10;&#10;Automatisch gegenereerde beschrijving">
            <a:extLst>
              <a:ext uri="{FF2B5EF4-FFF2-40B4-BE49-F238E27FC236}">
                <a16:creationId xmlns:a16="http://schemas.microsoft.com/office/drawing/2014/main" id="{5A56520E-9F5F-F955-048D-DC66D9B53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897" y="1277637"/>
            <a:ext cx="4554404" cy="38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55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9e5c7c994_0_250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09e5c7c994_0_250"/>
          <p:cNvSpPr txBox="1">
            <a:spLocks noGrp="1"/>
          </p:cNvSpPr>
          <p:nvPr>
            <p:ph type="title"/>
          </p:nvPr>
        </p:nvSpPr>
        <p:spPr>
          <a:xfrm>
            <a:off x="1295400" y="402077"/>
            <a:ext cx="7184176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 algn="ctr"/>
            <a:r>
              <a:rPr lang="nl" sz="4100" b="1" dirty="0">
                <a:solidFill>
                  <a:srgbClr val="0000FF"/>
                </a:solidFill>
              </a:rPr>
              <a:t>CYENDAJURU Primary School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213" name="Google Shape;213;g109e5c7c994_0_250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09e5c7c994_0_250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109e5c7c994_0_250"/>
          <p:cNvSpPr txBox="1"/>
          <p:nvPr/>
        </p:nvSpPr>
        <p:spPr>
          <a:xfrm>
            <a:off x="234400" y="327900"/>
            <a:ext cx="18753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lang="nl-BE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Verbeteren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nl-BE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infrastructuur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rurale school</a:t>
            </a: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Afbeelding 7" descr="Afbeelding met kleding, persoon, overdekt, meubels&#10;&#10;Automatisch gegenereerde beschrijving">
            <a:extLst>
              <a:ext uri="{FF2B5EF4-FFF2-40B4-BE49-F238E27FC236}">
                <a16:creationId xmlns:a16="http://schemas.microsoft.com/office/drawing/2014/main" id="{BA106202-3867-F8A0-7C69-682277C84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556" y="1324945"/>
            <a:ext cx="566334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03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9e5c7c994_0_250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09e5c7c994_0_250"/>
          <p:cNvSpPr txBox="1">
            <a:spLocks noGrp="1"/>
          </p:cNvSpPr>
          <p:nvPr>
            <p:ph type="title"/>
          </p:nvPr>
        </p:nvSpPr>
        <p:spPr>
          <a:xfrm>
            <a:off x="1257300" y="363977"/>
            <a:ext cx="7222276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 algn="ctr"/>
            <a:r>
              <a:rPr lang="nl" sz="4100" b="1" dirty="0">
                <a:solidFill>
                  <a:srgbClr val="0000FF"/>
                </a:solidFill>
              </a:rPr>
              <a:t>CYENDAJURU Primary School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213" name="Google Shape;213;g109e5c7c994_0_250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09e5c7c994_0_250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109e5c7c994_0_250"/>
          <p:cNvSpPr txBox="1"/>
          <p:nvPr/>
        </p:nvSpPr>
        <p:spPr>
          <a:xfrm>
            <a:off x="234400" y="327900"/>
            <a:ext cx="18753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nl-BE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Verbeteren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nl-BE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infrastructuur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rurale school</a:t>
            </a: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Afbeelding 3" descr="Afbeelding met buitenshuis, hemel, tekst, grond&#10;&#10;Automatisch gegenereerde beschrijving">
            <a:extLst>
              <a:ext uri="{FF2B5EF4-FFF2-40B4-BE49-F238E27FC236}">
                <a16:creationId xmlns:a16="http://schemas.microsoft.com/office/drawing/2014/main" id="{BFF77E6D-048A-E2F8-4DBE-A7EA5CDB0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6" y="1277637"/>
            <a:ext cx="7223349" cy="3865863"/>
          </a:xfrm>
          <a:prstGeom prst="rect">
            <a:avLst/>
          </a:prstGeom>
        </p:spPr>
      </p:pic>
      <p:pic>
        <p:nvPicPr>
          <p:cNvPr id="3" name="Afbeelding 2" descr="Afbeelding met meubels, overdekt, tafel, hal&#10;&#10;Automatisch gegenereerde beschrijving">
            <a:extLst>
              <a:ext uri="{FF2B5EF4-FFF2-40B4-BE49-F238E27FC236}">
                <a16:creationId xmlns:a16="http://schemas.microsoft.com/office/drawing/2014/main" id="{DCEA2044-9CF3-4163-BD9B-742F82126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735" y="1250362"/>
            <a:ext cx="4660729" cy="389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2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9e5c7c994_0_250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09e5c7c994_0_250"/>
          <p:cNvSpPr txBox="1">
            <a:spLocks noGrp="1"/>
          </p:cNvSpPr>
          <p:nvPr>
            <p:ph type="title"/>
          </p:nvPr>
        </p:nvSpPr>
        <p:spPr>
          <a:xfrm>
            <a:off x="1272540" y="402077"/>
            <a:ext cx="7207036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 algn="ctr"/>
            <a:r>
              <a:rPr lang="nl" sz="4100" b="1" dirty="0">
                <a:solidFill>
                  <a:srgbClr val="0000FF"/>
                </a:solidFill>
              </a:rPr>
              <a:t>CYENDAJURU Primary School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213" name="Google Shape;213;g109e5c7c994_0_250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09e5c7c994_0_250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109e5c7c994_0_250"/>
          <p:cNvSpPr txBox="1"/>
          <p:nvPr/>
        </p:nvSpPr>
        <p:spPr>
          <a:xfrm>
            <a:off x="234400" y="327900"/>
            <a:ext cx="18753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nl-BE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Verbeteren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nl-BE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infrastructuur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BE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rurale school</a:t>
            </a:r>
            <a:r>
              <a:rPr lang="nl-BE" sz="140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Afbeelding 3" descr="Afbeelding met gebouw, tekst, buitenshuis, raam&#10;&#10;Automatisch gegenereerde beschrijving">
            <a:extLst>
              <a:ext uri="{FF2B5EF4-FFF2-40B4-BE49-F238E27FC236}">
                <a16:creationId xmlns:a16="http://schemas.microsoft.com/office/drawing/2014/main" id="{9CC54EE7-A3CF-FF2C-55FE-58D1D0F30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8" y="1229487"/>
            <a:ext cx="5071730" cy="3901788"/>
          </a:xfrm>
          <a:prstGeom prst="rect">
            <a:avLst/>
          </a:prstGeom>
        </p:spPr>
      </p:pic>
      <p:pic>
        <p:nvPicPr>
          <p:cNvPr id="11" name="Afbeelding 10" descr="Afbeelding met overdekt, kamer, boekenkast, plafond&#10;&#10;Automatisch gegenereerde beschrijving">
            <a:extLst>
              <a:ext uri="{FF2B5EF4-FFF2-40B4-BE49-F238E27FC236}">
                <a16:creationId xmlns:a16="http://schemas.microsoft.com/office/drawing/2014/main" id="{44D4A8BD-AADF-B631-171E-15F345E63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000" y="1241711"/>
            <a:ext cx="3837572" cy="390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01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9e5c7c994_0_250"/>
          <p:cNvSpPr/>
          <p:nvPr/>
        </p:nvSpPr>
        <p:spPr>
          <a:xfrm>
            <a:off x="304146" y="123217"/>
            <a:ext cx="8771274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09e5c7c994_0_250"/>
          <p:cNvSpPr txBox="1">
            <a:spLocks noGrp="1"/>
          </p:cNvSpPr>
          <p:nvPr>
            <p:ph type="title"/>
          </p:nvPr>
        </p:nvSpPr>
        <p:spPr>
          <a:xfrm>
            <a:off x="1501140" y="402077"/>
            <a:ext cx="6978436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 algn="ctr"/>
            <a:r>
              <a:rPr lang="nl" sz="4100" b="1" dirty="0">
                <a:solidFill>
                  <a:srgbClr val="0000FF"/>
                </a:solidFill>
              </a:rPr>
              <a:t>CYENDAJURU Primary School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213" name="Google Shape;213;g109e5c7c994_0_250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298576" y="164834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109e5c7c994_0_250"/>
          <p:cNvSpPr/>
          <p:nvPr/>
        </p:nvSpPr>
        <p:spPr>
          <a:xfrm>
            <a:off x="304150" y="171375"/>
            <a:ext cx="1410350" cy="1338146"/>
          </a:xfrm>
          <a:prstGeom prst="flowChartPunchedTap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109e5c7c994_0_250"/>
          <p:cNvSpPr txBox="1"/>
          <p:nvPr/>
        </p:nvSpPr>
        <p:spPr>
          <a:xfrm>
            <a:off x="234400" y="327900"/>
            <a:ext cx="15944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      </a:t>
            </a:r>
            <a:r>
              <a:rPr lang="nl" sz="14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400" b="0" i="0" u="none" strike="noStrike" cap="none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Extra aandacht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armste + zwakste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nl" sz="14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  leerlingen</a:t>
            </a:r>
            <a:endParaRPr sz="1500" b="0" i="0" u="none" strike="noStrike" cap="none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109e5c7c994_0_250"/>
          <p:cNvSpPr txBox="1"/>
          <p:nvPr/>
        </p:nvSpPr>
        <p:spPr>
          <a:xfrm>
            <a:off x="0" y="1547625"/>
            <a:ext cx="9144000" cy="2923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nl" sz="18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 -     Bezorgen van uniformen aan de 200 armste leerlingen  </a:t>
            </a:r>
            <a:endParaRPr sz="20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-"/>
            </a:pP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Aandacht voor </a:t>
            </a:r>
            <a:r>
              <a:rPr lang="nl" sz="2000" b="0" i="0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voeding</a:t>
            </a:r>
            <a:r>
              <a:rPr lang="nl" sz="2000" b="0" i="0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000" b="0" i="0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(dagelijks ontbijt </a:t>
            </a:r>
            <a:r>
              <a:rPr lang="nl" sz="20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240</a:t>
            </a:r>
            <a:r>
              <a:rPr lang="nl" sz="2000" b="0" i="0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000" b="0" i="0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kleuters)</a:t>
            </a:r>
            <a:endParaRPr lang="nl" sz="20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-"/>
            </a:pPr>
            <a:r>
              <a:rPr lang="nl" sz="2000" b="0" i="0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Aandacht voor </a:t>
            </a:r>
            <a:r>
              <a:rPr lang="nl" sz="2000" b="0" i="0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basishygiëne</a:t>
            </a:r>
            <a:endParaRPr sz="20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-"/>
            </a:pP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Aandacht voor </a:t>
            </a:r>
            <a:r>
              <a:rPr lang="nl" sz="2000" b="0" i="0" u="sng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persoonlijke ontwikkeling </a:t>
            </a: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van de meest achtergestelde leerlingen</a:t>
            </a:r>
          </a:p>
          <a:p>
            <a:pPr marL="1016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</a:pP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8800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</a:pP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 </a:t>
            </a: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Extra scolaire activiteiten in het weekend</a:t>
            </a:r>
            <a:endParaRPr sz="20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alibri"/>
              <a:buChar char="■"/>
            </a:pP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000" b="0" i="0" u="sng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project UMUZI</a:t>
            </a:r>
            <a:r>
              <a:rPr lang="nl" sz="2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0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(i.s.m. ROOT foundation Kigali)</a:t>
            </a:r>
            <a:endParaRPr sz="20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16000"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</a:pPr>
            <a:endParaRPr sz="20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182738a068_0_0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g1182738a068_0_0"/>
          <p:cNvSpPr txBox="1">
            <a:spLocks noGrp="1"/>
          </p:cNvSpPr>
          <p:nvPr>
            <p:ph type="title"/>
          </p:nvPr>
        </p:nvSpPr>
        <p:spPr>
          <a:xfrm>
            <a:off x="435900" y="402075"/>
            <a:ext cx="7683900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3600" b="1" dirty="0">
                <a:solidFill>
                  <a:srgbClr val="0000FF"/>
                </a:solidFill>
              </a:rPr>
              <a:t>Hartelijk dank/Murakoze Cyane</a:t>
            </a:r>
            <a:endParaRPr sz="1900" dirty="0">
              <a:solidFill>
                <a:srgbClr val="0000FF"/>
              </a:solidFill>
            </a:endParaRPr>
          </a:p>
        </p:txBody>
      </p:sp>
      <p:pic>
        <p:nvPicPr>
          <p:cNvPr id="258" name="Google Shape;258;g1182738a068_0_0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1182738a068_0_0"/>
          <p:cNvPicPr preferRelativeResize="0"/>
          <p:nvPr/>
        </p:nvPicPr>
        <p:blipFill>
          <a:blip r:embed="rId4"/>
          <a:srcRect l="5567" r="5567"/>
          <a:stretch/>
        </p:blipFill>
        <p:spPr>
          <a:xfrm>
            <a:off x="154707" y="1437975"/>
            <a:ext cx="4275900" cy="3364302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E32D083-ABEE-4224-CCA8-5C067E72E4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81553" y="1437975"/>
            <a:ext cx="4401693" cy="33643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45ac06a2c_0_21"/>
          <p:cNvSpPr/>
          <p:nvPr/>
        </p:nvSpPr>
        <p:spPr>
          <a:xfrm>
            <a:off x="297662" y="210281"/>
            <a:ext cx="8579100" cy="13833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1045ac06a2c_0_21"/>
          <p:cNvSpPr txBox="1">
            <a:spLocks noGrp="1"/>
          </p:cNvSpPr>
          <p:nvPr>
            <p:ph type="title"/>
          </p:nvPr>
        </p:nvSpPr>
        <p:spPr>
          <a:xfrm>
            <a:off x="409775" y="584790"/>
            <a:ext cx="8355000" cy="1121085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100" b="1" dirty="0">
              <a:solidFill>
                <a:srgbClr val="0000FF"/>
              </a:solidFill>
            </a:endParaRPr>
          </a:p>
          <a:p>
            <a:pPr lvl="0" algn="ctr">
              <a:lnSpc>
                <a:spcPct val="100000"/>
              </a:lnSpc>
            </a:pPr>
            <a:r>
              <a:rPr lang="nl" sz="3600" b="1" dirty="0">
                <a:solidFill>
                  <a:srgbClr val="0000FF"/>
                </a:solidFill>
              </a:rPr>
              <a:t/>
            </a:r>
            <a:br>
              <a:rPr lang="nl" sz="3600" b="1" dirty="0">
                <a:solidFill>
                  <a:srgbClr val="0000FF"/>
                </a:solidFill>
              </a:rPr>
            </a:br>
            <a:r>
              <a:rPr lang="nl" sz="3600" b="1" dirty="0">
                <a:solidFill>
                  <a:srgbClr val="0000FF"/>
                </a:solidFill>
              </a:rPr>
              <a:t>     </a:t>
            </a:r>
            <a:br>
              <a:rPr lang="nl" sz="3600" b="1" dirty="0">
                <a:solidFill>
                  <a:srgbClr val="0000FF"/>
                </a:solidFill>
              </a:rPr>
            </a:br>
            <a:r>
              <a:rPr lang="nl" sz="3600" b="1" dirty="0">
                <a:solidFill>
                  <a:srgbClr val="0000FF"/>
                </a:solidFill>
              </a:rPr>
              <a:t/>
            </a:r>
            <a:br>
              <a:rPr lang="nl" sz="3600" b="1" dirty="0">
                <a:solidFill>
                  <a:srgbClr val="0000FF"/>
                </a:solidFill>
              </a:rPr>
            </a:br>
            <a:r>
              <a:rPr lang="nl" sz="3600" b="1" dirty="0">
                <a:solidFill>
                  <a:srgbClr val="0000FF"/>
                </a:solidFill>
              </a:rPr>
              <a:t>Missie vzw IMPORE </a:t>
            </a:r>
            <a:br>
              <a:rPr lang="nl" sz="3600" b="1" dirty="0">
                <a:solidFill>
                  <a:srgbClr val="0000FF"/>
                </a:solidFill>
              </a:rPr>
            </a:br>
            <a:endParaRPr sz="3600" b="1" dirty="0">
              <a:solidFill>
                <a:srgbClr val="0000FF"/>
              </a:solidFill>
            </a:endParaRPr>
          </a:p>
        </p:txBody>
      </p:sp>
      <p:pic>
        <p:nvPicPr>
          <p:cNvPr id="105" name="Google Shape;105;g1045ac06a2c_0_21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7941724" y="210277"/>
            <a:ext cx="935018" cy="1383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g1045ac06a2c_0_21"/>
          <p:cNvCxnSpPr/>
          <p:nvPr/>
        </p:nvCxnSpPr>
        <p:spPr>
          <a:xfrm>
            <a:off x="5055716" y="1966124"/>
            <a:ext cx="0" cy="2743200"/>
          </a:xfrm>
          <a:prstGeom prst="straightConnector1">
            <a:avLst/>
          </a:prstGeom>
          <a:noFill/>
          <a:ln w="101600" cap="flat" cmpd="dbl">
            <a:solidFill>
              <a:srgbClr val="6AA8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" name="Google Shape;107;g1045ac06a2c_0_21"/>
          <p:cNvSpPr/>
          <p:nvPr/>
        </p:nvSpPr>
        <p:spPr>
          <a:xfrm>
            <a:off x="275617" y="1949154"/>
            <a:ext cx="4572000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Verbeteren van de levenskansen en de levenskwaliteit van </a:t>
            </a:r>
            <a:r>
              <a:rPr lang="nl" sz="1800" dirty="0">
                <a:solidFill>
                  <a:srgbClr val="0000FF"/>
                </a:solidFill>
              </a:rPr>
              <a:t>een aantal zeer</a:t>
            </a:r>
            <a:r>
              <a:rPr lang="nl" sz="18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kwetsbare kinderen in Rwanda.</a:t>
            </a:r>
            <a:endParaRPr sz="14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" sz="18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→ Duurzame projecten inzake moeder- en kindzorg, kinderopvang, basisonderwijs, voeding en hygiëne, telkens in samenwerking met de lokale autoriteiten</a:t>
            </a:r>
            <a:endParaRPr sz="14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nl" sz="14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g1045ac06a2c_0_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2400" y="1705875"/>
            <a:ext cx="2079900" cy="3407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228600" dist="114300" dir="5400000" algn="bl" rotWithShape="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32" descr="C:\Users\Joeri\Desktop\Hivset drive\Rwanda\taalgebieden_belgi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465" y="2066026"/>
            <a:ext cx="3580372" cy="285236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2"/>
          <p:cNvSpPr/>
          <p:nvPr/>
        </p:nvSpPr>
        <p:spPr>
          <a:xfrm>
            <a:off x="297662" y="210281"/>
            <a:ext cx="8579100" cy="13833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2"/>
          <p:cNvSpPr txBox="1">
            <a:spLocks noGrp="1"/>
          </p:cNvSpPr>
          <p:nvPr>
            <p:ph type="title"/>
          </p:nvPr>
        </p:nvSpPr>
        <p:spPr>
          <a:xfrm>
            <a:off x="424250" y="1070350"/>
            <a:ext cx="8355000" cy="3078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500" b="1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500" b="1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500" b="1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500" b="1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500" b="1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500" b="1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3500" b="1">
              <a:solidFill>
                <a:srgbClr val="0000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nl" sz="3600" b="1" dirty="0">
                <a:solidFill>
                  <a:srgbClr val="0000FF"/>
                </a:solidFill>
              </a:rPr>
              <a:t>Waar zijn we actief?</a:t>
            </a:r>
            <a:endParaRPr sz="3600" b="1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>
              <a:solidFill>
                <a:schemeClr val="lt1"/>
              </a:solidFill>
            </a:endParaRPr>
          </a:p>
        </p:txBody>
      </p:sp>
      <p:pic>
        <p:nvPicPr>
          <p:cNvPr id="116" name="Google Shape;116;p32" descr="Afbeelding met tekening, shir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 l="16013" r="16391"/>
          <a:stretch/>
        </p:blipFill>
        <p:spPr>
          <a:xfrm>
            <a:off x="7941724" y="210277"/>
            <a:ext cx="935018" cy="1383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32"/>
          <p:cNvCxnSpPr/>
          <p:nvPr/>
        </p:nvCxnSpPr>
        <p:spPr>
          <a:xfrm>
            <a:off x="4601759" y="1881817"/>
            <a:ext cx="0" cy="2743200"/>
          </a:xfrm>
          <a:prstGeom prst="straightConnector1">
            <a:avLst/>
          </a:prstGeom>
          <a:noFill/>
          <a:ln w="101600" cap="flat" cmpd="dbl">
            <a:solidFill>
              <a:srgbClr val="6AA84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" name="Google Shape;118;p32"/>
          <p:cNvSpPr/>
          <p:nvPr/>
        </p:nvSpPr>
        <p:spPr>
          <a:xfrm>
            <a:off x="887569" y="1686842"/>
            <a:ext cx="17089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vzw IMPORE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2"/>
          <p:cNvSpPr/>
          <p:nvPr/>
        </p:nvSpPr>
        <p:spPr>
          <a:xfrm>
            <a:off x="5550547" y="1694555"/>
            <a:ext cx="344680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8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NGO UMUBANO-IMPORE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2"/>
          <p:cNvSpPr txBox="1"/>
          <p:nvPr/>
        </p:nvSpPr>
        <p:spPr>
          <a:xfrm>
            <a:off x="722870" y="2403390"/>
            <a:ext cx="29903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" sz="20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Noordwerking in VLAANDEREN</a:t>
            </a:r>
            <a:endParaRPr sz="20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2"/>
          <p:cNvSpPr/>
          <p:nvPr/>
        </p:nvSpPr>
        <p:spPr>
          <a:xfrm>
            <a:off x="685800" y="3453714"/>
            <a:ext cx="3089189" cy="1334529"/>
          </a:xfrm>
          <a:prstGeom prst="rect">
            <a:avLst/>
          </a:prstGeom>
          <a:noFill/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2"/>
          <p:cNvSpPr txBox="1"/>
          <p:nvPr/>
        </p:nvSpPr>
        <p:spPr>
          <a:xfrm>
            <a:off x="759941" y="3503141"/>
            <a:ext cx="2977977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- Educatie</a:t>
            </a:r>
            <a:endParaRPr sz="1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- Sensibilisering</a:t>
            </a:r>
            <a:endParaRPr sz="1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- Fondsenwerving</a:t>
            </a:r>
            <a:endParaRPr sz="1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- Voorbereiden stagiair(e)s,  </a:t>
            </a:r>
            <a:br>
              <a:rPr lang="nl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l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vrijwillig(st)ers</a:t>
            </a:r>
            <a:endParaRPr sz="1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32" descr="C:\Users\Joeri\Downloads\100068787_max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3847" y="2007973"/>
            <a:ext cx="3333300" cy="292508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2"/>
          <p:cNvSpPr/>
          <p:nvPr/>
        </p:nvSpPr>
        <p:spPr>
          <a:xfrm>
            <a:off x="5076567" y="2104768"/>
            <a:ext cx="3089189" cy="1334529"/>
          </a:xfrm>
          <a:prstGeom prst="rect">
            <a:avLst/>
          </a:prstGeom>
          <a:noFill/>
          <a:ln w="571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2"/>
          <p:cNvSpPr txBox="1"/>
          <p:nvPr/>
        </p:nvSpPr>
        <p:spPr>
          <a:xfrm>
            <a:off x="4718649" y="3552568"/>
            <a:ext cx="395089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" sz="2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Zuidwerking in het District HUYE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" sz="2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" sz="2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       Zuiden van Rwanda</a:t>
            </a:r>
            <a:endParaRPr sz="20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2"/>
          <p:cNvSpPr txBox="1"/>
          <p:nvPr/>
        </p:nvSpPr>
        <p:spPr>
          <a:xfrm>
            <a:off x="5109519" y="2162432"/>
            <a:ext cx="2990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- Organisatie duurzame projecten</a:t>
            </a:r>
            <a:endParaRPr sz="1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- Transparante besteding middelen</a:t>
            </a:r>
            <a:endParaRPr sz="1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- Participatie lokale bevolking</a:t>
            </a:r>
            <a:endParaRPr sz="1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- Overleg met plaatselijke </a:t>
            </a:r>
            <a:br>
              <a:rPr lang="nl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nl"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autoriteiten</a:t>
            </a:r>
            <a:endParaRPr sz="1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9e5c7c994_0_1"/>
          <p:cNvSpPr/>
          <p:nvPr/>
        </p:nvSpPr>
        <p:spPr>
          <a:xfrm>
            <a:off x="297662" y="210281"/>
            <a:ext cx="8579100" cy="13833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109e5c7c994_0_1"/>
          <p:cNvSpPr txBox="1">
            <a:spLocks noGrp="1"/>
          </p:cNvSpPr>
          <p:nvPr>
            <p:ph type="title"/>
          </p:nvPr>
        </p:nvSpPr>
        <p:spPr>
          <a:xfrm>
            <a:off x="409775" y="325142"/>
            <a:ext cx="8355000" cy="906757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>
                <a:solidFill>
                  <a:srgbClr val="0000FF"/>
                </a:solidFill>
              </a:rPr>
              <a:t>Kenmerken district HUYE</a:t>
            </a:r>
            <a:endParaRPr sz="2400">
              <a:solidFill>
                <a:srgbClr val="0000FF"/>
              </a:solidFill>
            </a:endParaRPr>
          </a:p>
        </p:txBody>
      </p:sp>
      <p:pic>
        <p:nvPicPr>
          <p:cNvPr id="133" name="Google Shape;133;g109e5c7c994_0_1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7941724" y="210277"/>
            <a:ext cx="935018" cy="138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109e5c7c994_0_1"/>
          <p:cNvSpPr txBox="1"/>
          <p:nvPr/>
        </p:nvSpPr>
        <p:spPr>
          <a:xfrm>
            <a:off x="0" y="1989450"/>
            <a:ext cx="4559400" cy="2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700"/>
              <a:buFont typeface="Arial"/>
              <a:buChar char="-"/>
            </a:pPr>
            <a:r>
              <a:rPr lang="nl" sz="17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Zuidelijke provincie van Rwanda 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7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700"/>
              <a:buFont typeface="Arial"/>
              <a:buChar char="-"/>
            </a:pPr>
            <a:r>
              <a:rPr lang="nl" sz="17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+/- 38</a:t>
            </a:r>
            <a:r>
              <a:rPr lang="nl" sz="1700" dirty="0">
                <a:solidFill>
                  <a:srgbClr val="00B050"/>
                </a:solidFill>
              </a:rPr>
              <a:t>2</a:t>
            </a:r>
            <a:r>
              <a:rPr lang="nl" sz="17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.000 </a:t>
            </a:r>
            <a:r>
              <a:rPr lang="nl" sz="1700" b="0" i="0" u="none" strike="noStrike" cap="none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inwoners (2022) </a:t>
            </a:r>
            <a:endParaRPr sz="17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700"/>
              <a:buFont typeface="Arial"/>
              <a:buChar char="-"/>
            </a:pPr>
            <a:r>
              <a:rPr lang="nl" sz="17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Stad Butare = universiteitsstad</a:t>
            </a:r>
            <a:endParaRPr sz="17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7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       +/- </a:t>
            </a:r>
            <a:r>
              <a:rPr lang="nl" sz="1700" dirty="0" smtClean="0">
                <a:solidFill>
                  <a:srgbClr val="00B050"/>
                </a:solidFill>
              </a:rPr>
              <a:t>89</a:t>
            </a:r>
            <a:r>
              <a:rPr lang="nl" sz="1700" b="0" i="0" u="none" strike="noStrike" cap="none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.000 </a:t>
            </a:r>
            <a:r>
              <a:rPr lang="nl" sz="17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inwoners</a:t>
            </a:r>
            <a:endParaRPr sz="17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7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700"/>
              <a:buFont typeface="Arial"/>
              <a:buChar char="-"/>
            </a:pPr>
            <a:r>
              <a:rPr lang="nl" sz="17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Oppervlakte 581,5 vierkante kilometer</a:t>
            </a:r>
            <a:endParaRPr sz="17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700"/>
              <a:buFont typeface="Arial"/>
              <a:buChar char="-"/>
            </a:pPr>
            <a:r>
              <a:rPr lang="nl" sz="17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gemiddeld </a:t>
            </a:r>
            <a:r>
              <a:rPr lang="nl" sz="1700" dirty="0">
                <a:solidFill>
                  <a:srgbClr val="00B050"/>
                </a:solidFill>
              </a:rPr>
              <a:t>656</a:t>
            </a:r>
            <a:r>
              <a:rPr lang="nl" sz="17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inwoners per vierkante </a:t>
            </a:r>
            <a:r>
              <a:rPr lang="nl" sz="1700" b="0" i="0" u="none" strike="noStrike" cap="none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kilometer </a:t>
            </a:r>
            <a:r>
              <a:rPr lang="nl" sz="1700" b="0" i="1" u="none" strike="noStrike" cap="none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(Vlaams gewest</a:t>
            </a:r>
            <a:r>
              <a:rPr lang="nl" sz="1700" b="0" i="1" u="sng" strike="noStrike" cap="none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nl" sz="1700" b="0" i="1" u="none" strike="noStrike" cap="none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500)</a:t>
            </a:r>
            <a:endParaRPr sz="1700" b="0" i="1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g109e5c7c994_0_1"/>
          <p:cNvCxnSpPr/>
          <p:nvPr/>
        </p:nvCxnSpPr>
        <p:spPr>
          <a:xfrm>
            <a:off x="4581114" y="1713733"/>
            <a:ext cx="12300" cy="3330000"/>
          </a:xfrm>
          <a:prstGeom prst="straightConnector1">
            <a:avLst/>
          </a:prstGeom>
          <a:noFill/>
          <a:ln w="101600" cap="flat" cmpd="dbl">
            <a:solidFill>
              <a:srgbClr val="6AA84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6" name="Google Shape;136;g109e5c7c994_0_1" descr="C:\Users\Joeri\Downloads\image (3)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7620" y="1713725"/>
            <a:ext cx="4386381" cy="333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109e5c7c994_0_1"/>
          <p:cNvSpPr/>
          <p:nvPr/>
        </p:nvSpPr>
        <p:spPr>
          <a:xfrm>
            <a:off x="6154750" y="3940450"/>
            <a:ext cx="575400" cy="9114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09e5c7c994_0_1"/>
          <p:cNvSpPr/>
          <p:nvPr/>
        </p:nvSpPr>
        <p:spPr>
          <a:xfrm>
            <a:off x="5062700" y="4230400"/>
            <a:ext cx="935100" cy="33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3"/>
          <p:cNvSpPr/>
          <p:nvPr/>
        </p:nvSpPr>
        <p:spPr>
          <a:xfrm>
            <a:off x="3728255" y="210275"/>
            <a:ext cx="5296200" cy="13833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3"/>
          <p:cNvSpPr txBox="1">
            <a:spLocks noGrp="1"/>
          </p:cNvSpPr>
          <p:nvPr>
            <p:ph type="title"/>
          </p:nvPr>
        </p:nvSpPr>
        <p:spPr>
          <a:xfrm>
            <a:off x="3888125" y="325150"/>
            <a:ext cx="4876500" cy="1091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 dirty="0">
                <a:solidFill>
                  <a:srgbClr val="0000FF"/>
                </a:solidFill>
              </a:rPr>
              <a:t>Kenmerken district </a:t>
            </a:r>
            <a:endParaRPr sz="4100" b="1">
              <a:solidFill>
                <a:srgbClr val="0000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 dirty="0">
                <a:solidFill>
                  <a:srgbClr val="0000FF"/>
                </a:solidFill>
              </a:rPr>
              <a:t>HUYE</a:t>
            </a:r>
            <a:endParaRPr sz="2400">
              <a:solidFill>
                <a:srgbClr val="0000FF"/>
              </a:solidFill>
            </a:endParaRPr>
          </a:p>
        </p:txBody>
      </p:sp>
      <p:pic>
        <p:nvPicPr>
          <p:cNvPr id="145" name="Google Shape;145;p33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89424" y="210277"/>
            <a:ext cx="935018" cy="1383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33"/>
          <p:cNvCxnSpPr/>
          <p:nvPr/>
        </p:nvCxnSpPr>
        <p:spPr>
          <a:xfrm>
            <a:off x="3728239" y="1705221"/>
            <a:ext cx="12300" cy="3330000"/>
          </a:xfrm>
          <a:prstGeom prst="straightConnector1">
            <a:avLst/>
          </a:prstGeom>
          <a:noFill/>
          <a:ln w="101600" cap="flat" cmpd="dbl">
            <a:solidFill>
              <a:srgbClr val="6AA84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7" name="Google Shape;147;p33" descr="C:\Users\Joeri\Downloads\Huye-District-with-its-health-facilities-and-health-center-areas-colored-areas-by-2010 (1)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58067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3"/>
          <p:cNvSpPr txBox="1"/>
          <p:nvPr/>
        </p:nvSpPr>
        <p:spPr>
          <a:xfrm>
            <a:off x="3888125" y="2110825"/>
            <a:ext cx="5178300" cy="309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nl" sz="25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1: </a:t>
            </a:r>
            <a:r>
              <a:rPr lang="nl" sz="2500" dirty="0">
                <a:solidFill>
                  <a:srgbClr val="00B050"/>
                </a:solidFill>
              </a:rPr>
              <a:t>17</a:t>
            </a:r>
            <a:r>
              <a:rPr lang="nl" sz="25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gezondheidscentra</a:t>
            </a:r>
            <a:endParaRPr sz="25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nl" sz="25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2: Districtsziekenhuis Kabutare</a:t>
            </a:r>
            <a:endParaRPr sz="25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nl" sz="2500" b="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3: Universitair ziekenhuis CHUB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lang="nl" sz="25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nl" sz="2500" dirty="0">
                <a:solidFill>
                  <a:srgbClr val="00B050"/>
                </a:solidFill>
              </a:rPr>
              <a:t>4: Psychiatrisch ZH Caraes</a:t>
            </a:r>
            <a:endParaRPr sz="25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5"/>
          <p:cNvSpPr/>
          <p:nvPr/>
        </p:nvSpPr>
        <p:spPr>
          <a:xfrm>
            <a:off x="304146" y="123217"/>
            <a:ext cx="8579100" cy="1035862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5"/>
          <p:cNvSpPr txBox="1">
            <a:spLocks noGrp="1"/>
          </p:cNvSpPr>
          <p:nvPr>
            <p:ph type="title"/>
          </p:nvPr>
        </p:nvSpPr>
        <p:spPr>
          <a:xfrm>
            <a:off x="706876" y="402077"/>
            <a:ext cx="7772553" cy="59663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>
                <a:solidFill>
                  <a:srgbClr val="0000FF"/>
                </a:solidFill>
              </a:rPr>
              <a:t>Doelgroepen Zuidwerking</a:t>
            </a:r>
            <a:endParaRPr sz="2400">
              <a:solidFill>
                <a:srgbClr val="0000FF"/>
              </a:solidFill>
            </a:endParaRPr>
          </a:p>
        </p:txBody>
      </p:sp>
      <p:pic>
        <p:nvPicPr>
          <p:cNvPr id="155" name="Google Shape;155;p35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3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5"/>
          <p:cNvSpPr txBox="1"/>
          <p:nvPr/>
        </p:nvSpPr>
        <p:spPr>
          <a:xfrm>
            <a:off x="304150" y="1630875"/>
            <a:ext cx="7337400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alibri"/>
              <a:buChar char="●"/>
            </a:pP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Baby’s met laag </a:t>
            </a:r>
            <a:r>
              <a:rPr lang="nl" sz="24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GG</a:t>
            </a:r>
            <a:r>
              <a:rPr lang="nl" sz="24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(&lt; </a:t>
            </a:r>
            <a:r>
              <a:rPr lang="nl" sz="24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2000g)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alibri"/>
              <a:buChar char="●"/>
            </a:pPr>
            <a:r>
              <a:rPr lang="nl" sz="24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Meerlingen met laag GG (&lt; 2500g)</a:t>
            </a:r>
            <a:endParaRPr sz="24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alibri"/>
              <a:buChar char="●"/>
            </a:pP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Kinderen 1-2 jaar met medische aandoeningen</a:t>
            </a:r>
            <a:endParaRPr sz="24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alibri"/>
              <a:buChar char="●"/>
            </a:pP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Ondervoede kinderen &lt; 5 jaar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alibri"/>
              <a:buChar char="●"/>
            </a:pP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Kleuters in </a:t>
            </a:r>
            <a:r>
              <a:rPr lang="nl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nl" sz="24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rurale </a:t>
            </a:r>
            <a:r>
              <a:rPr lang="nl" sz="24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scholen </a:t>
            </a: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</a:t>
            </a:r>
            <a:endParaRPr sz="24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>
              <a:buClr>
                <a:srgbClr val="00B050"/>
              </a:buClr>
              <a:buSzPts val="2400"/>
              <a:buFont typeface="Calibri"/>
              <a:buChar char="●"/>
            </a:pP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Zwakke leerlingen </a:t>
            </a:r>
            <a:r>
              <a:rPr lang="nl" sz="2400" b="0" i="0" u="none" strike="noStrike" cap="none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 LO </a:t>
            </a:r>
            <a:endParaRPr lang="nl-BE" sz="24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>
              <a:buClr>
                <a:srgbClr val="00B050"/>
              </a:buClr>
              <a:buSzPts val="2400"/>
              <a:buFont typeface="Calibri"/>
              <a:buChar char="●"/>
            </a:pPr>
            <a:r>
              <a:rPr lang="nl-BE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Arme alleenstaande tienermoeders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</a:pPr>
            <a:endParaRPr sz="24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35" descr="Luk-Cannoodt-Penningmeester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8700" y="1450725"/>
            <a:ext cx="2625300" cy="3500400"/>
          </a:xfrm>
          <a:prstGeom prst="ellipse">
            <a:avLst/>
          </a:prstGeom>
          <a:noFill/>
          <a:ln>
            <a:noFill/>
          </a:ln>
          <a:effectLst>
            <a:outerShdw blurRad="171450" dist="95250" dir="5400000" algn="bl" rotWithShape="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02c7397e2d_0_9"/>
          <p:cNvSpPr/>
          <p:nvPr/>
        </p:nvSpPr>
        <p:spPr>
          <a:xfrm>
            <a:off x="291157" y="544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102c7397e2d_0_9"/>
          <p:cNvSpPr txBox="1">
            <a:spLocks noGrp="1"/>
          </p:cNvSpPr>
          <p:nvPr>
            <p:ph type="title"/>
          </p:nvPr>
        </p:nvSpPr>
        <p:spPr>
          <a:xfrm>
            <a:off x="706876" y="402077"/>
            <a:ext cx="7772700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>
                <a:solidFill>
                  <a:srgbClr val="0000FF"/>
                </a:solidFill>
              </a:rPr>
              <a:t>Projecten in het Zuiden</a:t>
            </a:r>
            <a:endParaRPr sz="2400">
              <a:solidFill>
                <a:srgbClr val="0000FF"/>
              </a:solidFill>
            </a:endParaRPr>
          </a:p>
        </p:txBody>
      </p:sp>
      <p:pic>
        <p:nvPicPr>
          <p:cNvPr id="164" name="Google Shape;164;g102c7397e2d_0_9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102c7397e2d_0_9"/>
          <p:cNvSpPr txBox="1"/>
          <p:nvPr/>
        </p:nvSpPr>
        <p:spPr>
          <a:xfrm>
            <a:off x="85061" y="1083709"/>
            <a:ext cx="9058939" cy="424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1: Chez Marraine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2: Verbeteren eerstelijnszorg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3: Strijd tegen ondervoeding jonge kinderen / rurale ontwikkeling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4: Verbeteren </a:t>
            </a:r>
            <a:r>
              <a:rPr lang="nl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infrastructuur rurale school</a:t>
            </a: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nl" sz="24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5. Extra aandacht voor de armste en zwakste </a:t>
            </a:r>
            <a:r>
              <a:rPr lang="nl" sz="24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leerlingen </a:t>
            </a:r>
            <a:endParaRPr lang="nl" sz="24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nl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Verbeteren toegankelijkheid onderwijs </a:t>
            </a:r>
            <a:endParaRPr sz="2400" b="0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9e5c7c994_0_169"/>
          <p:cNvSpPr/>
          <p:nvPr/>
        </p:nvSpPr>
        <p:spPr>
          <a:xfrm>
            <a:off x="304146" y="123217"/>
            <a:ext cx="8579100" cy="1035900"/>
          </a:xfrm>
          <a:prstGeom prst="rect">
            <a:avLst/>
          </a:prstGeom>
          <a:solidFill>
            <a:srgbClr val="93C47D"/>
          </a:solidFill>
          <a:ln w="127000" cap="sq" cmpd="thinThick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vzw IMPORE/NGO UMUBANO-IMPORE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109e5c7c994_0_169"/>
          <p:cNvSpPr txBox="1">
            <a:spLocks noGrp="1"/>
          </p:cNvSpPr>
          <p:nvPr>
            <p:ph type="title"/>
          </p:nvPr>
        </p:nvSpPr>
        <p:spPr>
          <a:xfrm>
            <a:off x="706876" y="402077"/>
            <a:ext cx="7772700" cy="5967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sz="4100" b="1" dirty="0" smtClean="0">
                <a:solidFill>
                  <a:srgbClr val="0000FF"/>
                </a:solidFill>
              </a:rPr>
              <a:t>CHEZ MARRAINE</a:t>
            </a:r>
            <a:endParaRPr sz="2400" dirty="0">
              <a:solidFill>
                <a:srgbClr val="0000FF"/>
              </a:solidFill>
            </a:endParaRPr>
          </a:p>
        </p:txBody>
      </p:sp>
      <p:pic>
        <p:nvPicPr>
          <p:cNvPr id="172" name="Google Shape;172;g109e5c7c994_0_169" descr="Afbeelding met tekening, shi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l="16013" r="16391"/>
          <a:stretch/>
        </p:blipFill>
        <p:spPr>
          <a:xfrm>
            <a:off x="8093413" y="171367"/>
            <a:ext cx="776844" cy="94407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109e5c7c994_0_169"/>
          <p:cNvSpPr/>
          <p:nvPr/>
        </p:nvSpPr>
        <p:spPr>
          <a:xfrm>
            <a:off x="304150" y="171375"/>
            <a:ext cx="1338146" cy="1338146"/>
          </a:xfrm>
          <a:prstGeom prst="flowChartPunchedTape">
            <a:avLst/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109e5c7c994_0_169"/>
          <p:cNvSpPr txBox="1"/>
          <p:nvPr/>
        </p:nvSpPr>
        <p:spPr>
          <a:xfrm>
            <a:off x="304150" y="402077"/>
            <a:ext cx="167705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6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         1</a:t>
            </a:r>
            <a:endParaRPr sz="16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l" sz="16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Chez Marraine</a:t>
            </a:r>
            <a:endParaRPr sz="16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109e5c7c994_0_169"/>
          <p:cNvSpPr txBox="1"/>
          <p:nvPr/>
        </p:nvSpPr>
        <p:spPr>
          <a:xfrm>
            <a:off x="48475" y="1576350"/>
            <a:ext cx="89349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alibri"/>
              <a:buChar char="-"/>
            </a:pPr>
            <a:r>
              <a:rPr lang="nl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Gelegen in de </a:t>
            </a:r>
            <a:r>
              <a:rPr lang="nl" sz="24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wijk TABA</a:t>
            </a:r>
            <a:r>
              <a:rPr lang="nl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,HUYE City</a:t>
            </a:r>
            <a:endParaRPr sz="24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alibri"/>
              <a:buChar char="-"/>
            </a:pPr>
            <a:r>
              <a:rPr lang="nl" sz="2400" b="0" i="0" u="sng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Centrale locatie</a:t>
            </a:r>
            <a:r>
              <a:rPr lang="nl" sz="2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van onze lokale partner: NGO UMUBANO-IMPORE</a:t>
            </a:r>
          </a:p>
          <a:p>
            <a:pPr marL="762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</a:pPr>
            <a:endParaRPr sz="24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>
              <a:buClr>
                <a:srgbClr val="00B050"/>
              </a:buClr>
              <a:buSzPts val="2400"/>
              <a:buFont typeface="Calibri"/>
              <a:buChar char="-"/>
            </a:pPr>
            <a:r>
              <a:rPr lang="nl-BE" sz="24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Naaiatelier</a:t>
            </a:r>
            <a:r>
              <a:rPr lang="nl-BE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: opleiding van arme tienermoeders tot naaister</a:t>
            </a:r>
          </a:p>
          <a:p>
            <a:pPr marL="457200" lvl="0" indent="-381000">
              <a:buClr>
                <a:srgbClr val="00B050"/>
              </a:buClr>
              <a:buSzPts val="2400"/>
              <a:buFont typeface="Calibri"/>
              <a:buChar char="-"/>
            </a:pPr>
            <a:r>
              <a:rPr lang="nl-BE" sz="24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Tijdelijke opvang</a:t>
            </a:r>
            <a:r>
              <a:rPr lang="nl-BE" sz="24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baby’s in nood</a:t>
            </a:r>
            <a:r>
              <a:rPr lang="nl-BE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met mama (+ ev. broertje/zusje)</a:t>
            </a:r>
          </a:p>
          <a:p>
            <a:pPr marL="457200" lvl="0" indent="-381000">
              <a:buClr>
                <a:srgbClr val="00B050"/>
              </a:buClr>
              <a:buSzPts val="2400"/>
              <a:buFont typeface="Calibri"/>
              <a:buChar char="-"/>
            </a:pPr>
            <a:r>
              <a:rPr lang="nl-BE" sz="24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Sociale crèche</a:t>
            </a:r>
            <a:r>
              <a:rPr lang="nl-BE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BE" sz="24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voor kindjes &lt; 3 jaar van arme jonge moeders</a:t>
            </a:r>
          </a:p>
          <a:p>
            <a:pPr marL="76200" lvl="0">
              <a:buClr>
                <a:srgbClr val="00B050"/>
              </a:buClr>
              <a:buSzPts val="2400"/>
            </a:pPr>
            <a:endParaRPr lang="nl-BE" sz="24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alibri"/>
              <a:buChar char="-"/>
            </a:pPr>
            <a:r>
              <a:rPr lang="nl" sz="2400" b="0" i="0" u="sng" strike="noStrike" cap="none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Kortdurend </a:t>
            </a:r>
            <a:r>
              <a:rPr lang="nl" sz="2400" b="0" i="0" u="sng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" action="ppaction://noaction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logement</a:t>
            </a:r>
            <a:r>
              <a:rPr lang="nl" sz="24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4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voor stagiair(e)s en vrijwillig(st)ers die onze projecten steunen</a:t>
            </a:r>
            <a:endParaRPr sz="2400" b="0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863</Words>
  <Application>Microsoft Office PowerPoint</Application>
  <PresentationFormat>On-screen Show (16:9)</PresentationFormat>
  <Paragraphs>246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Courier New</vt:lpstr>
      <vt:lpstr>Wingdings</vt:lpstr>
      <vt:lpstr>Kantoorthema</vt:lpstr>
      <vt:lpstr>vzw IMPORE </vt:lpstr>
      <vt:lpstr>Betekenis IMPORE                                    </vt:lpstr>
      <vt:lpstr>         Missie vzw IMPORE  </vt:lpstr>
      <vt:lpstr>       Waar zijn we actief? </vt:lpstr>
      <vt:lpstr>Kenmerken district HUYE</vt:lpstr>
      <vt:lpstr>Kenmerken district  HUYE</vt:lpstr>
      <vt:lpstr>Doelgroepen Zuidwerking</vt:lpstr>
      <vt:lpstr>Projecten in het Zuiden</vt:lpstr>
      <vt:lpstr>CHEZ MARRAINE</vt:lpstr>
      <vt:lpstr>CHEZ MARRAINE</vt:lpstr>
      <vt:lpstr>RIMMAP-project </vt:lpstr>
      <vt:lpstr>RIMMAP-project</vt:lpstr>
      <vt:lpstr>MAMA-project</vt:lpstr>
      <vt:lpstr>MAMA-project</vt:lpstr>
      <vt:lpstr>MAMA-project</vt:lpstr>
      <vt:lpstr>MAMA-project</vt:lpstr>
      <vt:lpstr>MAMA-project</vt:lpstr>
      <vt:lpstr>CYENDAJURU Primary School</vt:lpstr>
      <vt:lpstr>CYENDAJURU Primary School</vt:lpstr>
      <vt:lpstr>CYENDAJURU Primary School</vt:lpstr>
      <vt:lpstr>CYENDAJURU Primary School</vt:lpstr>
      <vt:lpstr>CYENDAJURU Primary School</vt:lpstr>
      <vt:lpstr>CYENDAJURU Primary School</vt:lpstr>
      <vt:lpstr>CYENDAJURU Primary School</vt:lpstr>
      <vt:lpstr>Hartelijk dank/Murakoze Cyane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vzw IMPORE/NGO UMUBANO-IMPORE Overzicht activiteiten</dc:title>
  <dc:creator>Joeri</dc:creator>
  <cp:lastModifiedBy>Luk Cannoodt</cp:lastModifiedBy>
  <cp:revision>61</cp:revision>
  <dcterms:modified xsi:type="dcterms:W3CDTF">2025-09-26T23:29:42Z</dcterms:modified>
</cp:coreProperties>
</file>